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333" r:id="rId3"/>
    <p:sldId id="336" r:id="rId4"/>
    <p:sldId id="329" r:id="rId5"/>
    <p:sldId id="331" r:id="rId6"/>
    <p:sldId id="334" r:id="rId7"/>
    <p:sldId id="322" r:id="rId8"/>
    <p:sldId id="332" r:id="rId9"/>
    <p:sldId id="335" r:id="rId10"/>
    <p:sldId id="330" r:id="rId11"/>
    <p:sldId id="274" r:id="rId12"/>
    <p:sldId id="323" r:id="rId13"/>
    <p:sldId id="317" r:id="rId14"/>
    <p:sldId id="337" r:id="rId15"/>
    <p:sldId id="338" r:id="rId16"/>
    <p:sldId id="339" r:id="rId17"/>
    <p:sldId id="340" r:id="rId1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0"/>
    <a:srgbClr val="FFCC66"/>
    <a:srgbClr val="66FF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inimized" preferSingleView="1">
    <p:restoredLeft sz="15620"/>
    <p:restoredTop sz="94660"/>
  </p:normalViewPr>
  <p:slideViewPr>
    <p:cSldViewPr>
      <p:cViewPr>
        <p:scale>
          <a:sx n="150" d="100"/>
          <a:sy n="150" d="100"/>
        </p:scale>
        <p:origin x="-130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225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4B8D83-2BEA-4EEF-9007-B9A7CD9E94F4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AC5A5F-DF73-49DC-88DC-60661DF263A8}" type="slidenum">
              <a:rPr lang="it-IT"/>
              <a:pPr/>
              <a:t>1</a:t>
            </a:fld>
            <a:endParaRPr lang="it-IT"/>
          </a:p>
        </p:txBody>
      </p:sp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EE0FCA-C49B-4317-9391-6D85CD1C4CFC}" type="slidenum">
              <a:rPr lang="it-IT"/>
              <a:pPr/>
              <a:t>11</a:t>
            </a:fld>
            <a:endParaRPr lang="it-IT"/>
          </a:p>
        </p:txBody>
      </p:sp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07495E-00C1-4E11-8DAF-9DF469E14B4C}" type="slidenum">
              <a:rPr lang="it-IT"/>
              <a:pPr/>
              <a:t>12</a:t>
            </a:fld>
            <a:endParaRPr lang="it-IT"/>
          </a:p>
        </p:txBody>
      </p:sp>
      <p:sp>
        <p:nvSpPr>
          <p:cNvPr id="12800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31DE1F-109A-4B8F-9CE7-6A44F8A21A80}" type="slidenum">
              <a:rPr lang="it-IT"/>
              <a:pPr/>
              <a:t>13</a:t>
            </a:fld>
            <a:endParaRPr lang="it-IT"/>
          </a:p>
        </p:txBody>
      </p:sp>
      <p:sp>
        <p:nvSpPr>
          <p:cNvPr id="137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F89608-4DD3-4199-8A8B-631ADFAC4F4A}" type="slidenum">
              <a:rPr lang="it-IT"/>
              <a:pPr/>
              <a:t>14</a:t>
            </a:fld>
            <a:endParaRPr lang="it-IT"/>
          </a:p>
        </p:txBody>
      </p:sp>
      <p:sp>
        <p:nvSpPr>
          <p:cNvPr id="18534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FD5A7-84CE-4D0D-BE57-CEC8368E9183}" type="slidenum">
              <a:rPr lang="it-IT"/>
              <a:pPr/>
              <a:t>15</a:t>
            </a:fld>
            <a:endParaRPr lang="it-IT"/>
          </a:p>
        </p:txBody>
      </p:sp>
      <p:sp>
        <p:nvSpPr>
          <p:cNvPr id="18739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962E54-803F-43C7-98AA-AA5ADF560376}" type="slidenum">
              <a:rPr lang="it-IT"/>
              <a:pPr/>
              <a:t>16</a:t>
            </a:fld>
            <a:endParaRPr lang="it-IT"/>
          </a:p>
        </p:txBody>
      </p:sp>
      <p:sp>
        <p:nvSpPr>
          <p:cNvPr id="18944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DD905-7E97-46BF-8990-7E27630A9A07}" type="slidenum">
              <a:rPr lang="it-IT"/>
              <a:pPr/>
              <a:t>2</a:t>
            </a:fld>
            <a:endParaRPr lang="it-IT"/>
          </a:p>
        </p:txBody>
      </p:sp>
      <p:sp>
        <p:nvSpPr>
          <p:cNvPr id="178178" name="Rectangle 1026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9" name="Rectangle 1027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44702E-E0CE-4C63-A7E5-4D0404AB424E}" type="slidenum">
              <a:rPr lang="it-IT"/>
              <a:pPr/>
              <a:t>4</a:t>
            </a:fld>
            <a:endParaRPr lang="it-IT"/>
          </a:p>
        </p:txBody>
      </p:sp>
      <p:sp>
        <p:nvSpPr>
          <p:cNvPr id="14848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A6945A-0CC5-4473-8CBA-006F49CCD731}" type="slidenum">
              <a:rPr lang="it-IT"/>
              <a:pPr/>
              <a:t>5</a:t>
            </a:fld>
            <a:endParaRPr lang="it-IT"/>
          </a:p>
        </p:txBody>
      </p:sp>
      <p:sp>
        <p:nvSpPr>
          <p:cNvPr id="174082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196627-2E64-4E05-831F-47B06EF212F3}" type="slidenum">
              <a:rPr lang="it-IT"/>
              <a:pPr/>
              <a:t>6</a:t>
            </a:fld>
            <a:endParaRPr lang="it-IT"/>
          </a:p>
        </p:txBody>
      </p:sp>
      <p:sp>
        <p:nvSpPr>
          <p:cNvPr id="180226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F124B1-757E-4D4D-872C-5900449FF165}" type="slidenum">
              <a:rPr lang="it-IT"/>
              <a:pPr/>
              <a:t>7</a:t>
            </a:fld>
            <a:endParaRPr lang="it-IT"/>
          </a:p>
        </p:txBody>
      </p:sp>
      <p:sp>
        <p:nvSpPr>
          <p:cNvPr id="12595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ED0030-BFA1-4820-9B02-83A754745C76}" type="slidenum">
              <a:rPr lang="it-IT"/>
              <a:pPr/>
              <a:t>8</a:t>
            </a:fld>
            <a:endParaRPr lang="it-IT"/>
          </a:p>
        </p:txBody>
      </p:sp>
      <p:sp>
        <p:nvSpPr>
          <p:cNvPr id="175106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928B9D-842B-4133-B2EE-811D41692C94}" type="slidenum">
              <a:rPr lang="it-IT"/>
              <a:pPr/>
              <a:t>9</a:t>
            </a:fld>
            <a:endParaRPr lang="it-IT"/>
          </a:p>
        </p:txBody>
      </p:sp>
      <p:sp>
        <p:nvSpPr>
          <p:cNvPr id="182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EEF147-1D8A-4311-996F-2916F8A3B604}" type="slidenum">
              <a:rPr lang="it-IT"/>
              <a:pPr/>
              <a:t>10</a:t>
            </a:fld>
            <a:endParaRPr lang="it-IT"/>
          </a:p>
        </p:txBody>
      </p:sp>
      <p:sp>
        <p:nvSpPr>
          <p:cNvPr id="169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it-IT"/>
          </a:p>
        </p:txBody>
      </p:sp>
      <p:sp>
        <p:nvSpPr>
          <p:cNvPr id="169988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4FAA9A4-8AFF-44CF-BEAF-635FD1E386C0}" type="slidenum">
              <a:rPr lang="it-IT" sz="1200">
                <a:latin typeface="Calibri" pitchFamily="34" charset="0"/>
              </a:rPr>
              <a:pPr algn="r"/>
              <a:t>10</a:t>
            </a:fld>
            <a:endParaRPr lang="it-I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ECA3E-8576-4456-9B8E-3584CB1A266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1E484-D517-42A7-AED3-5F3B7295920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EF556-865A-4DAC-85E4-3241017A430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C3DC7-162C-488C-9AAB-C0687D4328B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D9FBA-559C-4164-ABF5-E019289CF5F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862F0-DE88-4A38-A6C9-2198A6F69F3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9978B-A880-4D00-BE14-457056325C4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AB153-E16A-4D84-B7BC-DD3B4D200F1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8141A-6449-4A3D-8635-D02D52D1FE9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2A69E-40C9-4507-94ED-80BBBADB1DD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97F20-8151-45F5-ACCD-0D2C8D55735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F6E68C-0DF6-4771-856D-7A86A8B421DE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524000"/>
            <a:ext cx="7924800" cy="914400"/>
          </a:xfrm>
          <a:solidFill>
            <a:srgbClr val="CCFFFF"/>
          </a:solidFill>
          <a:ln>
            <a:solidFill>
              <a:srgbClr val="FFCC66"/>
            </a:solidFill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6000">
                <a:latin typeface="Bradley Hand ITC" pitchFamily="66" charset="0"/>
              </a:rPr>
              <a:t>Alcol e guida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836738" y="5338763"/>
            <a:ext cx="56054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2400"/>
              <a:t>Dr. Alfio De Sandre</a:t>
            </a:r>
          </a:p>
          <a:p>
            <a:pPr algn="ctr"/>
            <a:r>
              <a:rPr lang="it-IT" sz="2400"/>
              <a:t>Direttore Dipartimento delle Dipendenze</a:t>
            </a:r>
          </a:p>
          <a:p>
            <a:pPr algn="ctr"/>
            <a:r>
              <a:rPr lang="it-IT" sz="2400"/>
              <a:t>ULSS 1 Dolomiti</a:t>
            </a:r>
          </a:p>
        </p:txBody>
      </p:sp>
      <p:pic>
        <p:nvPicPr>
          <p:cNvPr id="3080" name="Picture 8" descr="auto-immagine-animata-04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429000"/>
            <a:ext cx="1600200" cy="74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NCRO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4450"/>
            <a:ext cx="9144000" cy="6946900"/>
          </a:xfrm>
          <a:prstGeom prst="rect">
            <a:avLst/>
          </a:prstGeom>
          <a:noFill/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1113" y="477838"/>
            <a:ext cx="9129712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it-IT" sz="6600">
                <a:solidFill>
                  <a:srgbClr val="FFFF00"/>
                </a:solidFill>
                <a:latin typeface="Andy" pitchFamily="66" charset="0"/>
              </a:rPr>
              <a:t>Le Sostanze Psicoattive</a:t>
            </a:r>
          </a:p>
          <a:p>
            <a:pPr algn="ctr">
              <a:lnSpc>
                <a:spcPct val="90000"/>
              </a:lnSpc>
            </a:pPr>
            <a:r>
              <a:rPr lang="it-IT" sz="9600">
                <a:solidFill>
                  <a:srgbClr val="FFFF00"/>
                </a:solidFill>
                <a:latin typeface="Andy" pitchFamily="66" charset="0"/>
              </a:rPr>
              <a:t>e la strada</a:t>
            </a:r>
          </a:p>
        </p:txBody>
      </p:sp>
      <p:pic>
        <p:nvPicPr>
          <p:cNvPr id="21508" name="Picture 4" descr="INCRO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44450"/>
            <a:ext cx="9144000" cy="6946900"/>
          </a:xfrm>
          <a:prstGeom prst="rect">
            <a:avLst/>
          </a:prstGeom>
          <a:noFill/>
        </p:spPr>
      </p:pic>
      <p:pic>
        <p:nvPicPr>
          <p:cNvPr id="21509" name="Picture 5" descr="INCRO03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61913"/>
            <a:ext cx="9144000" cy="6946901"/>
          </a:xfrm>
          <a:prstGeom prst="rect">
            <a:avLst/>
          </a:prstGeom>
          <a:noFill/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484438" y="260350"/>
            <a:ext cx="4392612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5400">
                <a:latin typeface="Goudy Stout" pitchFamily="18" charset="0"/>
              </a:rPr>
              <a:t>ALCOL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114425" y="5445125"/>
            <a:ext cx="69183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it-IT" sz="3600">
                <a:solidFill>
                  <a:srgbClr val="FFFF00"/>
                </a:solidFill>
              </a:rPr>
              <a:t>Effetto “sdoppiamento” e</a:t>
            </a:r>
          </a:p>
          <a:p>
            <a:pPr algn="ctr"/>
            <a:r>
              <a:rPr lang="it-IT" sz="3600">
                <a:solidFill>
                  <a:srgbClr val="FFFF00"/>
                </a:solidFill>
              </a:rPr>
              <a:t>limitazione della “visione laterale”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5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7" grpId="1"/>
      <p:bldP spid="21510" grpId="0" animBg="1"/>
      <p:bldP spid="21510" grpId="1" animBg="1"/>
      <p:bldP spid="21511" grpId="0"/>
      <p:bldP spid="215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TR x 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8263"/>
            <a:ext cx="9144000" cy="6994526"/>
          </a:xfrm>
          <a:prstGeom prst="rect">
            <a:avLst/>
          </a:prstGeom>
          <a:noFill/>
        </p:spPr>
      </p:pic>
      <p:pic>
        <p:nvPicPr>
          <p:cNvPr id="126979" name="Picture 3" descr="TR x Slid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68263"/>
            <a:ext cx="9144000" cy="6994526"/>
          </a:xfrm>
          <a:prstGeom prst="rect">
            <a:avLst/>
          </a:prstGeom>
          <a:noFill/>
        </p:spPr>
      </p:pic>
      <p:pic>
        <p:nvPicPr>
          <p:cNvPr id="126980" name="Picture 4" descr="TR x Slid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68263"/>
            <a:ext cx="9144000" cy="6994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0" y="2019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687388" y="115888"/>
            <a:ext cx="77819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it-IT" sz="3600">
                <a:solidFill>
                  <a:srgbClr val="FFFF00"/>
                </a:solidFill>
              </a:rPr>
              <a:t>Il rischio di incidente </a:t>
            </a:r>
          </a:p>
          <a:p>
            <a:pPr algn="ctr"/>
            <a:r>
              <a:rPr lang="it-IT" sz="3600">
                <a:solidFill>
                  <a:srgbClr val="FFFF00"/>
                </a:solidFill>
              </a:rPr>
              <a:t>cresce con l’aumentare dell’alcolemia</a:t>
            </a:r>
          </a:p>
        </p:txBody>
      </p:sp>
      <p:pic>
        <p:nvPicPr>
          <p:cNvPr id="119812" name="Picture 4" descr="Rischio inciden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575" y="1546225"/>
            <a:ext cx="7742238" cy="5195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INCRO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4450"/>
            <a:ext cx="9144000" cy="6946900"/>
          </a:xfrm>
          <a:prstGeom prst="rect">
            <a:avLst/>
          </a:prstGeom>
          <a:noFill/>
        </p:spPr>
      </p:pic>
      <p:pic>
        <p:nvPicPr>
          <p:cNvPr id="184323" name="Picture 3" descr="INCRO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44450"/>
            <a:ext cx="9144000" cy="6946900"/>
          </a:xfrm>
          <a:prstGeom prst="rect">
            <a:avLst/>
          </a:prstGeom>
          <a:noFill/>
        </p:spPr>
      </p:pic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1258888" y="260350"/>
            <a:ext cx="662622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5400">
                <a:latin typeface="Goudy Stout" pitchFamily="18" charset="0"/>
              </a:rPr>
              <a:t>CANNABIS</a:t>
            </a:r>
          </a:p>
        </p:txBody>
      </p:sp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1665288" y="5818188"/>
            <a:ext cx="582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it-IT" sz="3600">
                <a:solidFill>
                  <a:srgbClr val="FFFF00"/>
                </a:solidFill>
              </a:rPr>
              <a:t>Possibile effetto “sfuocante”</a:t>
            </a:r>
          </a:p>
        </p:txBody>
      </p:sp>
      <p:sp>
        <p:nvSpPr>
          <p:cNvPr id="184326" name="Rectangle 6"/>
          <p:cNvSpPr>
            <a:spLocks noChangeArrowheads="1"/>
          </p:cNvSpPr>
          <p:nvPr/>
        </p:nvSpPr>
        <p:spPr bwMode="auto">
          <a:xfrm>
            <a:off x="971550" y="1630363"/>
            <a:ext cx="7200900" cy="719137"/>
          </a:xfrm>
          <a:prstGeom prst="rect">
            <a:avLst/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3600">
                <a:solidFill>
                  <a:srgbClr val="FF3300"/>
                </a:solidFill>
              </a:rPr>
              <a:t>Sopravvalutazione delle capacità</a:t>
            </a:r>
          </a:p>
        </p:txBody>
      </p:sp>
      <p:sp>
        <p:nvSpPr>
          <p:cNvPr id="184327" name="Rectangle 7"/>
          <p:cNvSpPr>
            <a:spLocks noChangeArrowheads="1"/>
          </p:cNvSpPr>
          <p:nvPr/>
        </p:nvSpPr>
        <p:spPr bwMode="auto">
          <a:xfrm>
            <a:off x="971550" y="2492375"/>
            <a:ext cx="7200900" cy="719138"/>
          </a:xfrm>
          <a:prstGeom prst="rect">
            <a:avLst/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3600">
                <a:solidFill>
                  <a:srgbClr val="FF3300"/>
                </a:solidFill>
              </a:rPr>
              <a:t>Sottovalutazione del rischio</a:t>
            </a:r>
          </a:p>
        </p:txBody>
      </p:sp>
      <p:sp>
        <p:nvSpPr>
          <p:cNvPr id="184328" name="Rectangle 8"/>
          <p:cNvSpPr>
            <a:spLocks noChangeArrowheads="1"/>
          </p:cNvSpPr>
          <p:nvPr/>
        </p:nvSpPr>
        <p:spPr bwMode="auto">
          <a:xfrm>
            <a:off x="971550" y="3357563"/>
            <a:ext cx="7200900" cy="719137"/>
          </a:xfrm>
          <a:prstGeom prst="rect">
            <a:avLst/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3600">
                <a:solidFill>
                  <a:srgbClr val="FF3300"/>
                </a:solidFill>
              </a:rPr>
              <a:t>Alterazione coordinazione motoria</a:t>
            </a:r>
          </a:p>
        </p:txBody>
      </p:sp>
      <p:sp>
        <p:nvSpPr>
          <p:cNvPr id="184329" name="Rectangle 9"/>
          <p:cNvSpPr>
            <a:spLocks noChangeArrowheads="1"/>
          </p:cNvSpPr>
          <p:nvPr/>
        </p:nvSpPr>
        <p:spPr bwMode="auto">
          <a:xfrm>
            <a:off x="971550" y="4221163"/>
            <a:ext cx="7200900" cy="719137"/>
          </a:xfrm>
          <a:prstGeom prst="rect">
            <a:avLst/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3600">
                <a:solidFill>
                  <a:srgbClr val="FF3300"/>
                </a:solidFill>
              </a:rPr>
              <a:t>Alterazione dell’attenzione</a:t>
            </a:r>
          </a:p>
        </p:txBody>
      </p:sp>
      <p:sp>
        <p:nvSpPr>
          <p:cNvPr id="184330" name="Rectangle 10"/>
          <p:cNvSpPr>
            <a:spLocks noChangeArrowheads="1"/>
          </p:cNvSpPr>
          <p:nvPr/>
        </p:nvSpPr>
        <p:spPr bwMode="auto">
          <a:xfrm>
            <a:off x="971550" y="5086350"/>
            <a:ext cx="7200900" cy="719138"/>
          </a:xfrm>
          <a:prstGeom prst="rect">
            <a:avLst/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3600">
                <a:solidFill>
                  <a:srgbClr val="FF3300"/>
                </a:solidFill>
              </a:rPr>
              <a:t>Alterazione percezione del tempo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84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84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 animBg="1"/>
      <p:bldP spid="184324" grpId="1" animBg="1"/>
      <p:bldP spid="184325" grpId="0"/>
      <p:bldP spid="184325" grpId="1"/>
      <p:bldP spid="184326" grpId="0" animBg="1"/>
      <p:bldP spid="184326" grpId="1" animBg="1"/>
      <p:bldP spid="184327" grpId="0" animBg="1"/>
      <p:bldP spid="184327" grpId="1" animBg="1"/>
      <p:bldP spid="184328" grpId="0" animBg="1"/>
      <p:bldP spid="184328" grpId="1" animBg="1"/>
      <p:bldP spid="184329" grpId="0" animBg="1"/>
      <p:bldP spid="184329" grpId="1" animBg="1"/>
      <p:bldP spid="184330" grpId="0" animBg="1"/>
      <p:bldP spid="18433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INCRO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4450"/>
            <a:ext cx="9144000" cy="6946900"/>
          </a:xfrm>
          <a:prstGeom prst="rect">
            <a:avLst/>
          </a:prstGeom>
          <a:noFill/>
        </p:spPr>
      </p:pic>
      <p:pic>
        <p:nvPicPr>
          <p:cNvPr id="186371" name="Picture 3" descr="INCRO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44450"/>
            <a:ext cx="9144000" cy="6946900"/>
          </a:xfrm>
          <a:prstGeom prst="rect">
            <a:avLst/>
          </a:prstGeom>
          <a:noFill/>
        </p:spPr>
      </p:pic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1258888" y="260350"/>
            <a:ext cx="662622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5400">
                <a:latin typeface="Goudy Stout" pitchFamily="18" charset="0"/>
              </a:rPr>
              <a:t>EROINA</a:t>
            </a:r>
          </a:p>
        </p:txBody>
      </p:sp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1814513" y="5967413"/>
            <a:ext cx="5572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it-IT" sz="2400">
                <a:solidFill>
                  <a:srgbClr val="FFFF00"/>
                </a:solidFill>
              </a:rPr>
              <a:t>Abbassamento della sensibilità alla luce</a:t>
            </a:r>
          </a:p>
        </p:txBody>
      </p:sp>
      <p:sp>
        <p:nvSpPr>
          <p:cNvPr id="186374" name="Rectangle 6"/>
          <p:cNvSpPr>
            <a:spLocks noChangeArrowheads="1"/>
          </p:cNvSpPr>
          <p:nvPr/>
        </p:nvSpPr>
        <p:spPr bwMode="auto">
          <a:xfrm>
            <a:off x="971550" y="1630363"/>
            <a:ext cx="7200900" cy="719137"/>
          </a:xfrm>
          <a:prstGeom prst="rect">
            <a:avLst/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3600">
                <a:solidFill>
                  <a:srgbClr val="FF3300"/>
                </a:solidFill>
              </a:rPr>
              <a:t>Produce sonnolenza</a:t>
            </a:r>
          </a:p>
        </p:txBody>
      </p:sp>
      <p:sp>
        <p:nvSpPr>
          <p:cNvPr id="186375" name="Rectangle 7"/>
          <p:cNvSpPr>
            <a:spLocks noChangeArrowheads="1"/>
          </p:cNvSpPr>
          <p:nvPr/>
        </p:nvSpPr>
        <p:spPr bwMode="auto">
          <a:xfrm>
            <a:off x="971550" y="2492375"/>
            <a:ext cx="7200900" cy="719138"/>
          </a:xfrm>
          <a:prstGeom prst="rect">
            <a:avLst/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3600">
                <a:solidFill>
                  <a:srgbClr val="FF3300"/>
                </a:solidFill>
              </a:rPr>
              <a:t>Riduce capacità di concentrazione</a:t>
            </a:r>
          </a:p>
        </p:txBody>
      </p:sp>
      <p:sp>
        <p:nvSpPr>
          <p:cNvPr id="186376" name="Rectangle 8"/>
          <p:cNvSpPr>
            <a:spLocks noChangeArrowheads="1"/>
          </p:cNvSpPr>
          <p:nvPr/>
        </p:nvSpPr>
        <p:spPr bwMode="auto">
          <a:xfrm>
            <a:off x="971550" y="3357563"/>
            <a:ext cx="7200900" cy="719137"/>
          </a:xfrm>
          <a:prstGeom prst="rect">
            <a:avLst/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3600">
                <a:solidFill>
                  <a:srgbClr val="FF3300"/>
                </a:solidFill>
              </a:rPr>
              <a:t>Alterazione coordinazione motoria</a:t>
            </a:r>
          </a:p>
        </p:txBody>
      </p:sp>
      <p:sp>
        <p:nvSpPr>
          <p:cNvPr id="186377" name="Rectangle 9"/>
          <p:cNvSpPr>
            <a:spLocks noChangeArrowheads="1"/>
          </p:cNvSpPr>
          <p:nvPr/>
        </p:nvSpPr>
        <p:spPr bwMode="auto">
          <a:xfrm>
            <a:off x="971550" y="4221163"/>
            <a:ext cx="7200900" cy="719137"/>
          </a:xfrm>
          <a:prstGeom prst="rect">
            <a:avLst/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3600">
                <a:solidFill>
                  <a:srgbClr val="FF3300"/>
                </a:solidFill>
              </a:rPr>
              <a:t>Riduzione livello di attenzione</a:t>
            </a:r>
          </a:p>
        </p:txBody>
      </p:sp>
      <p:sp>
        <p:nvSpPr>
          <p:cNvPr id="186378" name="Rectangle 10"/>
          <p:cNvSpPr>
            <a:spLocks noChangeArrowheads="1"/>
          </p:cNvSpPr>
          <p:nvPr/>
        </p:nvSpPr>
        <p:spPr bwMode="auto">
          <a:xfrm>
            <a:off x="971550" y="5086350"/>
            <a:ext cx="7200900" cy="719138"/>
          </a:xfrm>
          <a:prstGeom prst="rect">
            <a:avLst/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3600">
                <a:solidFill>
                  <a:srgbClr val="FF3300"/>
                </a:solidFill>
              </a:rPr>
              <a:t>Rallentamento dei riflessi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6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8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86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86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86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186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86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2" grpId="0" animBg="1"/>
      <p:bldP spid="186372" grpId="1" animBg="1"/>
      <p:bldP spid="186373" grpId="0"/>
      <p:bldP spid="186373" grpId="1"/>
      <p:bldP spid="186374" grpId="0" animBg="1"/>
      <p:bldP spid="186374" grpId="1" animBg="1"/>
      <p:bldP spid="186375" grpId="0" animBg="1"/>
      <p:bldP spid="186375" grpId="1" animBg="1"/>
      <p:bldP spid="186376" grpId="0" animBg="1"/>
      <p:bldP spid="186376" grpId="1" animBg="1"/>
      <p:bldP spid="186377" grpId="0" animBg="1"/>
      <p:bldP spid="186377" grpId="1" animBg="1"/>
      <p:bldP spid="186378" grpId="0" animBg="1"/>
      <p:bldP spid="18637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 descr="INCRO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4450"/>
            <a:ext cx="9144000" cy="6946900"/>
          </a:xfrm>
          <a:prstGeom prst="rect">
            <a:avLst/>
          </a:prstGeom>
          <a:noFill/>
        </p:spPr>
      </p:pic>
      <p:pic>
        <p:nvPicPr>
          <p:cNvPr id="188419" name="Picture 3" descr="INCRO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44450"/>
            <a:ext cx="9144000" cy="6946900"/>
          </a:xfrm>
          <a:prstGeom prst="rect">
            <a:avLst/>
          </a:prstGeom>
          <a:noFill/>
        </p:spPr>
      </p:pic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1258888" y="260350"/>
            <a:ext cx="662622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5400">
                <a:latin typeface="Goudy Stout" pitchFamily="18" charset="0"/>
              </a:rPr>
              <a:t>COCAINA</a:t>
            </a:r>
          </a:p>
        </p:txBody>
      </p:sp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2974975" y="5967413"/>
            <a:ext cx="325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2400"/>
              <a:t>Ipersensibilità alla luce</a:t>
            </a:r>
          </a:p>
        </p:txBody>
      </p:sp>
      <p:sp>
        <p:nvSpPr>
          <p:cNvPr id="188422" name="Rectangle 6"/>
          <p:cNvSpPr>
            <a:spLocks noChangeArrowheads="1"/>
          </p:cNvSpPr>
          <p:nvPr/>
        </p:nvSpPr>
        <p:spPr bwMode="auto">
          <a:xfrm>
            <a:off x="971550" y="1630363"/>
            <a:ext cx="7200900" cy="719137"/>
          </a:xfrm>
          <a:prstGeom prst="rect">
            <a:avLst/>
          </a:prstGeom>
          <a:solidFill>
            <a:srgbClr val="0000FF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3600">
                <a:solidFill>
                  <a:srgbClr val="FFFF00"/>
                </a:solidFill>
              </a:rPr>
              <a:t>Sensazione di aumento capacità</a:t>
            </a:r>
          </a:p>
        </p:txBody>
      </p:sp>
      <p:sp>
        <p:nvSpPr>
          <p:cNvPr id="188423" name="Rectangle 7"/>
          <p:cNvSpPr>
            <a:spLocks noChangeArrowheads="1"/>
          </p:cNvSpPr>
          <p:nvPr/>
        </p:nvSpPr>
        <p:spPr bwMode="auto">
          <a:xfrm>
            <a:off x="971550" y="2492375"/>
            <a:ext cx="7200900" cy="719138"/>
          </a:xfrm>
          <a:prstGeom prst="rect">
            <a:avLst/>
          </a:prstGeom>
          <a:solidFill>
            <a:srgbClr val="0000FF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3600">
                <a:solidFill>
                  <a:srgbClr val="FFFF00"/>
                </a:solidFill>
              </a:rPr>
              <a:t>Sottovalutazione del rischio</a:t>
            </a:r>
          </a:p>
        </p:txBody>
      </p:sp>
      <p:sp>
        <p:nvSpPr>
          <p:cNvPr id="188424" name="Rectangle 8"/>
          <p:cNvSpPr>
            <a:spLocks noChangeArrowheads="1"/>
          </p:cNvSpPr>
          <p:nvPr/>
        </p:nvSpPr>
        <p:spPr bwMode="auto">
          <a:xfrm>
            <a:off x="971550" y="3357563"/>
            <a:ext cx="7200900" cy="719137"/>
          </a:xfrm>
          <a:prstGeom prst="rect">
            <a:avLst/>
          </a:prstGeom>
          <a:solidFill>
            <a:srgbClr val="0000FF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3600">
                <a:solidFill>
                  <a:srgbClr val="FFFF00"/>
                </a:solidFill>
              </a:rPr>
              <a:t>Dopo effetto: sonnolenza…</a:t>
            </a:r>
          </a:p>
        </p:txBody>
      </p:sp>
      <p:sp>
        <p:nvSpPr>
          <p:cNvPr id="188425" name="Rectangle 9"/>
          <p:cNvSpPr>
            <a:spLocks noChangeArrowheads="1"/>
          </p:cNvSpPr>
          <p:nvPr/>
        </p:nvSpPr>
        <p:spPr bwMode="auto">
          <a:xfrm>
            <a:off x="971550" y="4221163"/>
            <a:ext cx="7200900" cy="719137"/>
          </a:xfrm>
          <a:prstGeom prst="rect">
            <a:avLst/>
          </a:prstGeom>
          <a:solidFill>
            <a:srgbClr val="0000FF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3600">
                <a:solidFill>
                  <a:srgbClr val="FFFF00"/>
                </a:solidFill>
              </a:rPr>
              <a:t>…incapacità di concentrazione…</a:t>
            </a:r>
          </a:p>
        </p:txBody>
      </p:sp>
      <p:sp>
        <p:nvSpPr>
          <p:cNvPr id="188426" name="Rectangle 10"/>
          <p:cNvSpPr>
            <a:spLocks noChangeArrowheads="1"/>
          </p:cNvSpPr>
          <p:nvPr/>
        </p:nvSpPr>
        <p:spPr bwMode="auto">
          <a:xfrm>
            <a:off x="971550" y="5086350"/>
            <a:ext cx="7200900" cy="719138"/>
          </a:xfrm>
          <a:prstGeom prst="rect">
            <a:avLst/>
          </a:prstGeom>
          <a:solidFill>
            <a:srgbClr val="0000FF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3600">
                <a:solidFill>
                  <a:srgbClr val="FFFF00"/>
                </a:solidFill>
              </a:rPr>
              <a:t>…alterazione dei riflessi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8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8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0" grpId="0" animBg="1" autoUpdateAnimBg="0"/>
      <p:bldP spid="188421" grpId="0"/>
      <p:bldP spid="188422" grpId="0" animBg="1"/>
      <p:bldP spid="188423" grpId="0" animBg="1"/>
      <p:bldP spid="188424" grpId="0" animBg="1"/>
      <p:bldP spid="188425" grpId="0" animBg="1"/>
      <p:bldP spid="1884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 descr="images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058988"/>
            <a:ext cx="3733800" cy="2487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1026"/>
          <p:cNvSpPr>
            <a:spLocks noChangeArrowheads="1"/>
          </p:cNvSpPr>
          <p:nvPr/>
        </p:nvSpPr>
        <p:spPr bwMode="auto">
          <a:xfrm>
            <a:off x="180975" y="3459163"/>
            <a:ext cx="9144000" cy="205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2900">
                <a:solidFill>
                  <a:srgbClr val="00264C"/>
                </a:solidFill>
                <a:ea typeface="SimSun" charset="-122"/>
              </a:rPr>
              <a:t>CH</a:t>
            </a:r>
            <a:r>
              <a:rPr lang="it-IT" sz="12900" baseline="-30000">
                <a:solidFill>
                  <a:srgbClr val="00264C"/>
                </a:solidFill>
                <a:ea typeface="SimSun" charset="-122"/>
              </a:rPr>
              <a:t>3</a:t>
            </a:r>
            <a:r>
              <a:rPr lang="it-IT" sz="12900">
                <a:solidFill>
                  <a:srgbClr val="00264C"/>
                </a:solidFill>
                <a:ea typeface="SimSun" charset="-122"/>
              </a:rPr>
              <a:t>CH</a:t>
            </a:r>
            <a:r>
              <a:rPr lang="it-IT" sz="12900" baseline="-30000">
                <a:solidFill>
                  <a:srgbClr val="00264C"/>
                </a:solidFill>
                <a:ea typeface="SimSun" charset="-122"/>
              </a:rPr>
              <a:t>2</a:t>
            </a:r>
            <a:r>
              <a:rPr lang="it-IT" sz="12900">
                <a:solidFill>
                  <a:srgbClr val="00264C"/>
                </a:solidFill>
                <a:ea typeface="SimSun" charset="-122"/>
              </a:rPr>
              <a:t>OH</a:t>
            </a:r>
            <a:r>
              <a:rPr lang="it-IT" sz="12900">
                <a:solidFill>
                  <a:srgbClr val="FF4E17"/>
                </a:solidFill>
                <a:ea typeface="SimSun" charset="-122"/>
              </a:rPr>
              <a:t> </a:t>
            </a:r>
          </a:p>
        </p:txBody>
      </p:sp>
      <p:sp>
        <p:nvSpPr>
          <p:cNvPr id="177155" name="Text Box 1027"/>
          <p:cNvSpPr txBox="1">
            <a:spLocks noChangeArrowheads="1"/>
          </p:cNvSpPr>
          <p:nvPr/>
        </p:nvSpPr>
        <p:spPr bwMode="auto">
          <a:xfrm>
            <a:off x="457200" y="304800"/>
            <a:ext cx="8435975" cy="3446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defTabSz="449263">
              <a:spcBef>
                <a:spcPts val="1100"/>
              </a:spcBef>
              <a:buSzPct val="8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400" b="1">
                <a:solidFill>
                  <a:srgbClr val="FFFFCC"/>
                </a:solidFill>
                <a:latin typeface="Palatino Linotype" pitchFamily="18" charset="0"/>
                <a:ea typeface="SimSun" charset="-122"/>
              </a:rPr>
              <a:t>l’alcol etilico o etanolo è una sostanza liquida e incolore che si forma per fermentazione o per distillazione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2"/>
          <p:cNvSpPr txBox="1">
            <a:spLocks noChangeArrowheads="1"/>
          </p:cNvSpPr>
          <p:nvPr/>
        </p:nvSpPr>
        <p:spPr bwMode="auto">
          <a:xfrm>
            <a:off x="3065463" y="76200"/>
            <a:ext cx="2928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it-IT" sz="3600" b="1"/>
              <a:t>L’alcol cos’è</a:t>
            </a:r>
          </a:p>
        </p:txBody>
      </p:sp>
      <p:pic>
        <p:nvPicPr>
          <p:cNvPr id="183299" name="Picture 2" descr="C:\Documents and Settings\Raffaella Vedana\Desktop\RAFFI FOTO ALCOL\BOTTIGLIA ALC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31146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3300" name="Picture 4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524000"/>
            <a:ext cx="1828800" cy="1438275"/>
          </a:xfrm>
          <a:prstGeom prst="rect">
            <a:avLst/>
          </a:prstGeom>
          <a:noFill/>
        </p:spPr>
      </p:pic>
      <p:pic>
        <p:nvPicPr>
          <p:cNvPr id="183301" name="Picture 5" descr="images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886200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4" descr="alcol_12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2667000" y="76200"/>
            <a:ext cx="3717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it-IT" sz="3600"/>
              <a:t>Le unità alcoliche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egnaposto contenuto 3"/>
          <p:cNvSpPr>
            <a:spLocks noGrp="1"/>
          </p:cNvSpPr>
          <p:nvPr>
            <p:ph idx="4294967295"/>
          </p:nvPr>
        </p:nvSpPr>
        <p:spPr>
          <a:xfrm>
            <a:off x="4038600" y="1371600"/>
            <a:ext cx="4900613" cy="5410200"/>
          </a:xfrm>
        </p:spPr>
        <p:txBody>
          <a:bodyPr/>
          <a:lstStyle/>
          <a:p>
            <a:r>
              <a:rPr lang="it-IT" sz="1800" b="1"/>
              <a:t>L’alcol viene assorbito dallo STOMACO  e dal DUODENO.</a:t>
            </a:r>
          </a:p>
          <a:p>
            <a:pPr>
              <a:buFont typeface="Wingdings" pitchFamily="80" charset="2"/>
              <a:buNone/>
            </a:pPr>
            <a:r>
              <a:rPr lang="it-IT" sz="1800" b="1">
                <a:sym typeface="Wingdings" pitchFamily="80" charset="2"/>
              </a:rPr>
              <a:t>	Una volta assorbito l’alcol si distribuisce in TUTTI I TESSUTI CORPOREI</a:t>
            </a:r>
            <a:r>
              <a:rPr lang="it-IT" sz="1800" b="1"/>
              <a:t> attraverso il circolo sanguigno</a:t>
            </a:r>
          </a:p>
          <a:p>
            <a:r>
              <a:rPr lang="it-IT" sz="1800" b="1"/>
              <a:t>A circa 30-40 minuti dall’assunzione il livello di alcolemia comincia a ridursi attraverso i processi di eliminazione</a:t>
            </a:r>
          </a:p>
          <a:p>
            <a:r>
              <a:rPr lang="it-IT" sz="1800" b="1"/>
              <a:t>Il 90-98% viene eliminato dal FEGATO (metabolismo)</a:t>
            </a:r>
          </a:p>
          <a:p>
            <a:r>
              <a:rPr lang="it-IT" sz="1800" b="1"/>
              <a:t>Il  2%-10% viene eliminato dai RENI, dai POLMONI e con il SUDORE</a:t>
            </a:r>
            <a:endParaRPr lang="it-IT">
              <a:solidFill>
                <a:schemeClr val="bg1"/>
              </a:solidFill>
            </a:endParaRPr>
          </a:p>
        </p:txBody>
      </p:sp>
      <p:sp>
        <p:nvSpPr>
          <p:cNvPr id="172035" name="Titolo 2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543800" cy="9144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it-IT" b="1">
                <a:solidFill>
                  <a:schemeClr val="tx1"/>
                </a:solidFill>
              </a:rPr>
              <a:t>Metabolismo dell’alcol</a:t>
            </a:r>
            <a:endParaRPr lang="it-IT">
              <a:solidFill>
                <a:schemeClr val="bg1"/>
              </a:solidFill>
            </a:endParaRPr>
          </a:p>
        </p:txBody>
      </p:sp>
      <p:pic>
        <p:nvPicPr>
          <p:cNvPr id="172036" name="Immagin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371600"/>
            <a:ext cx="396557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457200" y="3244850"/>
            <a:ext cx="8424863" cy="3382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20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>
                <a:solidFill>
                  <a:srgbClr val="FFFFFF"/>
                </a:solidFill>
                <a:ea typeface="SimSun" charset="-122"/>
              </a:rPr>
              <a:t>METABOLISMO</a:t>
            </a:r>
          </a:p>
          <a:p>
            <a:pPr defTabSz="449263">
              <a:spcBef>
                <a:spcPts val="12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>
                <a:solidFill>
                  <a:srgbClr val="FFFFFF"/>
                </a:solidFill>
                <a:ea typeface="SimSun" charset="-122"/>
              </a:rPr>
              <a:t>VIA DELL’ALCOLDEIDROGENASI (</a:t>
            </a:r>
            <a:r>
              <a:rPr lang="it-IT" b="1">
                <a:solidFill>
                  <a:srgbClr val="FFFFFF"/>
                </a:solidFill>
                <a:ea typeface="SimSun" charset="-122"/>
              </a:rPr>
              <a:t>CITOSOL</a:t>
            </a:r>
            <a:r>
              <a:rPr lang="it-IT" sz="2000" b="1">
                <a:solidFill>
                  <a:srgbClr val="FFFFFF"/>
                </a:solidFill>
                <a:ea typeface="SimSun" charset="-122"/>
              </a:rPr>
              <a:t>) </a:t>
            </a:r>
            <a:r>
              <a:rPr lang="it-IT" sz="2000" b="1">
                <a:solidFill>
                  <a:srgbClr val="FFFFFF"/>
                </a:solidFill>
                <a:latin typeface="Wingdings" pitchFamily="80" charset="2"/>
                <a:ea typeface="SimSun" charset="-122"/>
              </a:rPr>
              <a:t></a:t>
            </a:r>
            <a:r>
              <a:rPr lang="it-IT" sz="2000" b="1">
                <a:solidFill>
                  <a:srgbClr val="FFFFFF"/>
                </a:solidFill>
                <a:ea typeface="SimSun" charset="-122"/>
              </a:rPr>
              <a:t> CICLO DI KREBS</a:t>
            </a:r>
          </a:p>
          <a:p>
            <a:pPr defTabSz="449263"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>
                <a:solidFill>
                  <a:srgbClr val="FFFFFF"/>
                </a:solidFill>
                <a:ea typeface="SimSun" charset="-122"/>
              </a:rPr>
              <a:t>VIA SISTEMA MICROSOMIALE OSSIDATIVO EPATICO MEOS (</a:t>
            </a:r>
            <a:r>
              <a:rPr lang="it-IT" b="1">
                <a:solidFill>
                  <a:srgbClr val="FFFFFF"/>
                </a:solidFill>
                <a:ea typeface="SimSun" charset="-122"/>
              </a:rPr>
              <a:t>RETICOLO ENDOPLASMATICO LISCIO) </a:t>
            </a:r>
            <a:r>
              <a:rPr lang="it-IT" b="1">
                <a:solidFill>
                  <a:srgbClr val="FFFFFF"/>
                </a:solidFill>
                <a:latin typeface="Wingdings" pitchFamily="80" charset="2"/>
                <a:ea typeface="SimSun" charset="-122"/>
              </a:rPr>
              <a:t></a:t>
            </a:r>
            <a:r>
              <a:rPr lang="it-IT" b="1">
                <a:solidFill>
                  <a:srgbClr val="FFFFFF"/>
                </a:solidFill>
                <a:ea typeface="SimSun" charset="-122"/>
              </a:rPr>
              <a:t>ENZIMA CYP2E1</a:t>
            </a:r>
          </a:p>
          <a:p>
            <a:pPr defTabSz="449263"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>
                <a:solidFill>
                  <a:srgbClr val="FFFFFF"/>
                </a:solidFill>
                <a:ea typeface="SimSun" charset="-122"/>
              </a:rPr>
              <a:t>VIA SISTEMA PEROSSIDASI-CATALASI</a:t>
            </a:r>
            <a:r>
              <a:rPr lang="it-IT" b="1">
                <a:solidFill>
                  <a:srgbClr val="FFFFFF"/>
                </a:solidFill>
                <a:ea typeface="SimSun" charset="-122"/>
              </a:rPr>
              <a:t> (PEROSSISOMI</a:t>
            </a:r>
            <a:r>
              <a:rPr lang="it-IT">
                <a:solidFill>
                  <a:srgbClr val="FFFFFF"/>
                </a:solidFill>
                <a:ea typeface="SimSun" charset="-122"/>
              </a:rPr>
              <a:t>)</a:t>
            </a:r>
          </a:p>
          <a:p>
            <a:pPr defTabSz="449263">
              <a:spcBef>
                <a:spcPts val="10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600">
              <a:solidFill>
                <a:srgbClr val="FFFFFF"/>
              </a:solidFill>
              <a:ea typeface="SimSun" charset="-122"/>
            </a:endParaRPr>
          </a:p>
          <a:p>
            <a:pPr defTabSz="449263">
              <a:spcBef>
                <a:spcPts val="12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>
                <a:solidFill>
                  <a:srgbClr val="FFFFFF"/>
                </a:solidFill>
                <a:ea typeface="SimSun" charset="-122"/>
              </a:rPr>
              <a:t>ALCOL POTENTE INDUTTORE ENZIMA CYP2E1=AUMENTO METABOLISMO MOLTI FARMACI</a:t>
            </a:r>
          </a:p>
        </p:txBody>
      </p:sp>
      <p:sp>
        <p:nvSpPr>
          <p:cNvPr id="179203" name="AutoShape 3"/>
          <p:cNvSpPr>
            <a:spLocks noChangeArrowheads="1"/>
          </p:cNvSpPr>
          <p:nvPr/>
        </p:nvSpPr>
        <p:spPr bwMode="auto">
          <a:xfrm>
            <a:off x="1979613" y="1123950"/>
            <a:ext cx="4897437" cy="10858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78C0B2"/>
          </a:solidFill>
          <a:ln w="9360">
            <a:solidFill>
              <a:srgbClr val="00264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713787" cy="94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1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>
                <a:solidFill>
                  <a:srgbClr val="FFFFFF"/>
                </a:solidFill>
                <a:ea typeface="SimSun" charset="-122"/>
              </a:rPr>
              <a:t>ALCOL MOLECOLA AMFIPATICA CIOÈ UNA PARTE IDROFILA E UNA PARTE LIPOFILA</a:t>
            </a:r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3203575" y="1387475"/>
            <a:ext cx="244792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8000" tIns="0" rIns="18000" bIns="0">
            <a:spAutoFit/>
          </a:bodyPr>
          <a:lstStyle/>
          <a:p>
            <a:pPr defTabSz="449263">
              <a:spcBef>
                <a:spcPts val="1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>
                <a:solidFill>
                  <a:srgbClr val="00264C"/>
                </a:solidFill>
                <a:ea typeface="SimSun" charset="-122"/>
              </a:rPr>
              <a:t>CONSEGUENZA</a:t>
            </a:r>
          </a:p>
        </p:txBody>
      </p:sp>
      <p:sp>
        <p:nvSpPr>
          <p:cNvPr id="179206" name="Text Box 6"/>
          <p:cNvSpPr txBox="1">
            <a:spLocks noChangeArrowheads="1"/>
          </p:cNvSpPr>
          <p:nvPr/>
        </p:nvSpPr>
        <p:spPr bwMode="auto">
          <a:xfrm>
            <a:off x="323850" y="2149475"/>
            <a:ext cx="8208963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1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>
                <a:solidFill>
                  <a:srgbClr val="FFFF66"/>
                </a:solidFill>
                <a:ea typeface="SimSun" charset="-122"/>
              </a:rPr>
              <a:t>ATTRAVERSA FACILMENTE BARRIERA EMATOENCEFALICA E PLACENTA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Uom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8263"/>
            <a:ext cx="9144000" cy="6994526"/>
          </a:xfrm>
          <a:prstGeom prst="rect">
            <a:avLst/>
          </a:prstGeom>
          <a:noFill/>
        </p:spPr>
      </p:pic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96838" y="333375"/>
            <a:ext cx="88471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00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it-IT" sz="5900">
                <a:solidFill>
                  <a:srgbClr val="FF3300"/>
                </a:solidFill>
              </a:rPr>
              <a:t>Tasso di alcol</a:t>
            </a:r>
          </a:p>
          <a:p>
            <a:pPr algn="ctr"/>
            <a:r>
              <a:rPr lang="it-IT" sz="5900">
                <a:solidFill>
                  <a:srgbClr val="FF3300"/>
                </a:solidFill>
              </a:rPr>
              <a:t>e velocità di assorbimento</a:t>
            </a:r>
          </a:p>
          <a:p>
            <a:pPr algn="ctr"/>
            <a:r>
              <a:rPr lang="it-IT" sz="3600">
                <a:solidFill>
                  <a:srgbClr val="FF3300"/>
                </a:solidFill>
              </a:rPr>
              <a:t>dipendono da vari fattori</a:t>
            </a:r>
          </a:p>
        </p:txBody>
      </p:sp>
      <p:sp>
        <p:nvSpPr>
          <p:cNvPr id="124932" name="AutoShape 4"/>
          <p:cNvSpPr>
            <a:spLocks noChangeArrowheads="1"/>
          </p:cNvSpPr>
          <p:nvPr/>
        </p:nvSpPr>
        <p:spPr bwMode="auto">
          <a:xfrm>
            <a:off x="250825" y="2636838"/>
            <a:ext cx="2016125" cy="1368425"/>
          </a:xfrm>
          <a:prstGeom prst="hexagon">
            <a:avLst>
              <a:gd name="adj" fmla="val 36833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800"/>
              <a:t>Peso</a:t>
            </a:r>
          </a:p>
          <a:p>
            <a:pPr algn="ctr"/>
            <a:r>
              <a:rPr lang="it-IT" sz="2800"/>
              <a:t>corporeo</a:t>
            </a:r>
          </a:p>
        </p:txBody>
      </p:sp>
      <p:sp>
        <p:nvSpPr>
          <p:cNvPr id="124933" name="AutoShape 5"/>
          <p:cNvSpPr>
            <a:spLocks noChangeArrowheads="1"/>
          </p:cNvSpPr>
          <p:nvPr/>
        </p:nvSpPr>
        <p:spPr bwMode="auto">
          <a:xfrm>
            <a:off x="468313" y="4581525"/>
            <a:ext cx="1871662" cy="971550"/>
          </a:xfrm>
          <a:prstGeom prst="hexagon">
            <a:avLst>
              <a:gd name="adj" fmla="val 48162"/>
              <a:gd name="vf" fmla="val 115470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800" b="1"/>
              <a:t>SESSO</a:t>
            </a:r>
          </a:p>
        </p:txBody>
      </p:sp>
      <p:sp>
        <p:nvSpPr>
          <p:cNvPr id="124934" name="AutoShape 6"/>
          <p:cNvSpPr>
            <a:spLocks noChangeArrowheads="1"/>
          </p:cNvSpPr>
          <p:nvPr/>
        </p:nvSpPr>
        <p:spPr bwMode="auto">
          <a:xfrm>
            <a:off x="6732588" y="4941888"/>
            <a:ext cx="2087562" cy="1223962"/>
          </a:xfrm>
          <a:prstGeom prst="hexagon">
            <a:avLst>
              <a:gd name="adj" fmla="val 42639"/>
              <a:gd name="vf" fmla="val 11547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400"/>
              <a:t>Gradazione</a:t>
            </a:r>
          </a:p>
          <a:p>
            <a:pPr algn="ctr"/>
            <a:r>
              <a:rPr lang="it-IT" sz="2400"/>
              <a:t>alcolica</a:t>
            </a:r>
          </a:p>
        </p:txBody>
      </p:sp>
      <p:sp>
        <p:nvSpPr>
          <p:cNvPr id="124935" name="AutoShape 7"/>
          <p:cNvSpPr>
            <a:spLocks noChangeArrowheads="1"/>
          </p:cNvSpPr>
          <p:nvPr/>
        </p:nvSpPr>
        <p:spPr bwMode="auto">
          <a:xfrm>
            <a:off x="6659563" y="2636838"/>
            <a:ext cx="2232025" cy="1258887"/>
          </a:xfrm>
          <a:prstGeom prst="hexagon">
            <a:avLst>
              <a:gd name="adj" fmla="val 44325"/>
              <a:gd name="vf" fmla="val 11547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400">
                <a:solidFill>
                  <a:schemeClr val="bg1"/>
                </a:solidFill>
              </a:rPr>
              <a:t>Modi e tempi</a:t>
            </a:r>
          </a:p>
          <a:p>
            <a:pPr algn="ctr"/>
            <a:r>
              <a:rPr lang="it-IT" sz="2000">
                <a:solidFill>
                  <a:schemeClr val="bg1"/>
                </a:solidFill>
              </a:rPr>
              <a:t>di assunzione</a:t>
            </a:r>
          </a:p>
        </p:txBody>
      </p:sp>
      <p:sp>
        <p:nvSpPr>
          <p:cNvPr id="124936" name="AutoShape 8"/>
          <p:cNvSpPr>
            <a:spLocks noChangeArrowheads="1"/>
          </p:cNvSpPr>
          <p:nvPr/>
        </p:nvSpPr>
        <p:spPr bwMode="auto">
          <a:xfrm>
            <a:off x="2051050" y="4941888"/>
            <a:ext cx="2305050" cy="1619250"/>
          </a:xfrm>
          <a:prstGeom prst="hexagon">
            <a:avLst>
              <a:gd name="adj" fmla="val 35588"/>
              <a:gd name="vf" fmla="val 11547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800"/>
              <a:t>Presenza</a:t>
            </a:r>
          </a:p>
          <a:p>
            <a:pPr algn="ctr"/>
            <a:r>
              <a:rPr lang="it-IT" sz="2800"/>
              <a:t>di cibo nello</a:t>
            </a:r>
          </a:p>
          <a:p>
            <a:pPr algn="ctr"/>
            <a:r>
              <a:rPr lang="it-IT" sz="2800"/>
              <a:t>stomaco</a:t>
            </a:r>
          </a:p>
        </p:txBody>
      </p:sp>
      <p:sp>
        <p:nvSpPr>
          <p:cNvPr id="124937" name="AutoShape 9"/>
          <p:cNvSpPr>
            <a:spLocks noChangeArrowheads="1"/>
          </p:cNvSpPr>
          <p:nvPr/>
        </p:nvSpPr>
        <p:spPr bwMode="auto">
          <a:xfrm>
            <a:off x="4500563" y="4365625"/>
            <a:ext cx="2159000" cy="1619250"/>
          </a:xfrm>
          <a:prstGeom prst="hexagon">
            <a:avLst>
              <a:gd name="adj" fmla="val 33333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800">
                <a:solidFill>
                  <a:schemeClr val="bg1"/>
                </a:solidFill>
              </a:rPr>
              <a:t>Condizioni</a:t>
            </a:r>
          </a:p>
          <a:p>
            <a:pPr algn="ctr"/>
            <a:r>
              <a:rPr lang="it-IT" sz="2800">
                <a:solidFill>
                  <a:schemeClr val="bg1"/>
                </a:solidFill>
              </a:rPr>
              <a:t>di salute</a:t>
            </a:r>
          </a:p>
        </p:txBody>
      </p:sp>
      <p:sp>
        <p:nvSpPr>
          <p:cNvPr id="124938" name="AutoShape 10"/>
          <p:cNvSpPr>
            <a:spLocks noChangeArrowheads="1"/>
          </p:cNvSpPr>
          <p:nvPr/>
        </p:nvSpPr>
        <p:spPr bwMode="auto">
          <a:xfrm>
            <a:off x="3059113" y="2708275"/>
            <a:ext cx="2303462" cy="1619250"/>
          </a:xfrm>
          <a:prstGeom prst="hexagon">
            <a:avLst>
              <a:gd name="adj" fmla="val 35564"/>
              <a:gd name="vf" fmla="val 115470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800">
                <a:solidFill>
                  <a:schemeClr val="bg1"/>
                </a:solidFill>
              </a:rPr>
              <a:t>Assunzione</a:t>
            </a:r>
          </a:p>
          <a:p>
            <a:pPr algn="ctr"/>
            <a:r>
              <a:rPr lang="it-IT" sz="2800">
                <a:solidFill>
                  <a:schemeClr val="bg1"/>
                </a:solidFill>
              </a:rPr>
              <a:t>farmaci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2" name="Picture 6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950" y="2049463"/>
            <a:ext cx="817563" cy="838200"/>
          </a:xfrm>
          <a:prstGeom prst="rect">
            <a:avLst/>
          </a:prstGeom>
          <a:noFill/>
        </p:spPr>
      </p:pic>
      <p:pic>
        <p:nvPicPr>
          <p:cNvPr id="173063" name="Picture 7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013" y="2887663"/>
            <a:ext cx="817562" cy="838200"/>
          </a:xfrm>
          <a:prstGeom prst="rect">
            <a:avLst/>
          </a:prstGeom>
          <a:noFill/>
        </p:spPr>
      </p:pic>
      <p:pic>
        <p:nvPicPr>
          <p:cNvPr id="173064" name="Picture 8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7950" y="2887663"/>
            <a:ext cx="817563" cy="838200"/>
          </a:xfrm>
          <a:prstGeom prst="rect">
            <a:avLst/>
          </a:prstGeom>
          <a:noFill/>
        </p:spPr>
      </p:pic>
      <p:pic>
        <p:nvPicPr>
          <p:cNvPr id="173065" name="Picture 9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733800"/>
            <a:ext cx="817563" cy="838200"/>
          </a:xfrm>
          <a:prstGeom prst="rect">
            <a:avLst/>
          </a:prstGeom>
          <a:noFill/>
        </p:spPr>
      </p:pic>
      <p:pic>
        <p:nvPicPr>
          <p:cNvPr id="173066" name="Picture 10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725863"/>
            <a:ext cx="817563" cy="838200"/>
          </a:xfrm>
          <a:prstGeom prst="rect">
            <a:avLst/>
          </a:prstGeom>
          <a:noFill/>
        </p:spPr>
      </p:pic>
      <p:pic>
        <p:nvPicPr>
          <p:cNvPr id="173067" name="Picture 11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663" y="3725863"/>
            <a:ext cx="817562" cy="838200"/>
          </a:xfrm>
          <a:prstGeom prst="rect">
            <a:avLst/>
          </a:prstGeom>
          <a:noFill/>
        </p:spPr>
      </p:pic>
      <p:pic>
        <p:nvPicPr>
          <p:cNvPr id="173068" name="Picture 12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567238"/>
            <a:ext cx="817563" cy="838200"/>
          </a:xfrm>
          <a:prstGeom prst="rect">
            <a:avLst/>
          </a:prstGeom>
          <a:noFill/>
        </p:spPr>
      </p:pic>
      <p:pic>
        <p:nvPicPr>
          <p:cNvPr id="173069" name="Picture 13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4573588"/>
            <a:ext cx="817563" cy="838200"/>
          </a:xfrm>
          <a:prstGeom prst="rect">
            <a:avLst/>
          </a:prstGeom>
          <a:noFill/>
        </p:spPr>
      </p:pic>
      <p:pic>
        <p:nvPicPr>
          <p:cNvPr id="173070" name="Picture 14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565650"/>
            <a:ext cx="817563" cy="838200"/>
          </a:xfrm>
          <a:prstGeom prst="rect">
            <a:avLst/>
          </a:prstGeom>
          <a:noFill/>
        </p:spPr>
      </p:pic>
      <p:pic>
        <p:nvPicPr>
          <p:cNvPr id="173071" name="Picture 15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663" y="4557713"/>
            <a:ext cx="817562" cy="838200"/>
          </a:xfrm>
          <a:prstGeom prst="rect">
            <a:avLst/>
          </a:prstGeom>
          <a:noFill/>
        </p:spPr>
      </p:pic>
      <p:pic>
        <p:nvPicPr>
          <p:cNvPr id="173072" name="Picture 16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5334000"/>
            <a:ext cx="817563" cy="838200"/>
          </a:xfrm>
          <a:prstGeom prst="rect">
            <a:avLst/>
          </a:prstGeom>
          <a:noFill/>
        </p:spPr>
      </p:pic>
      <p:pic>
        <p:nvPicPr>
          <p:cNvPr id="173073" name="Picture 17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5334000"/>
            <a:ext cx="817563" cy="838200"/>
          </a:xfrm>
          <a:prstGeom prst="rect">
            <a:avLst/>
          </a:prstGeom>
          <a:noFill/>
        </p:spPr>
      </p:pic>
      <p:pic>
        <p:nvPicPr>
          <p:cNvPr id="173074" name="Picture 18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5341938"/>
            <a:ext cx="817563" cy="838200"/>
          </a:xfrm>
          <a:prstGeom prst="rect">
            <a:avLst/>
          </a:prstGeom>
          <a:noFill/>
        </p:spPr>
      </p:pic>
      <p:pic>
        <p:nvPicPr>
          <p:cNvPr id="173075" name="Picture 19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663" y="5334000"/>
            <a:ext cx="817562" cy="838200"/>
          </a:xfrm>
          <a:prstGeom prst="rect">
            <a:avLst/>
          </a:prstGeom>
          <a:noFill/>
        </p:spPr>
      </p:pic>
      <p:pic>
        <p:nvPicPr>
          <p:cNvPr id="173076" name="Picture 20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5334000"/>
            <a:ext cx="817563" cy="838200"/>
          </a:xfrm>
          <a:prstGeom prst="rect">
            <a:avLst/>
          </a:prstGeom>
          <a:noFill/>
        </p:spPr>
      </p:pic>
      <p:sp>
        <p:nvSpPr>
          <p:cNvPr id="173077" name="Text Box 21"/>
          <p:cNvSpPr txBox="1">
            <a:spLocks noChangeArrowheads="1"/>
          </p:cNvSpPr>
          <p:nvPr/>
        </p:nvSpPr>
        <p:spPr bwMode="auto">
          <a:xfrm>
            <a:off x="1524000" y="22098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3000" b="1"/>
              <a:t>1 ora</a:t>
            </a:r>
            <a:endParaRPr lang="it-IT" sz="2400" b="1"/>
          </a:p>
        </p:txBody>
      </p:sp>
      <p:sp>
        <p:nvSpPr>
          <p:cNvPr id="173078" name="Text Box 22"/>
          <p:cNvSpPr txBox="1">
            <a:spLocks noChangeArrowheads="1"/>
          </p:cNvSpPr>
          <p:nvPr/>
        </p:nvSpPr>
        <p:spPr bwMode="auto">
          <a:xfrm>
            <a:off x="2362200" y="3048000"/>
            <a:ext cx="1095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3000" b="1"/>
              <a:t>2 ore</a:t>
            </a:r>
            <a:endParaRPr lang="it-IT" sz="2400" b="1"/>
          </a:p>
        </p:txBody>
      </p:sp>
      <p:sp>
        <p:nvSpPr>
          <p:cNvPr id="173079" name="Text Box 23"/>
          <p:cNvSpPr txBox="1">
            <a:spLocks noChangeArrowheads="1"/>
          </p:cNvSpPr>
          <p:nvPr/>
        </p:nvSpPr>
        <p:spPr bwMode="auto">
          <a:xfrm>
            <a:off x="3124200" y="3886200"/>
            <a:ext cx="1095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3000" b="1"/>
              <a:t>3 ore</a:t>
            </a:r>
            <a:endParaRPr lang="it-IT" sz="2400" b="1"/>
          </a:p>
        </p:txBody>
      </p:sp>
      <p:sp>
        <p:nvSpPr>
          <p:cNvPr id="173080" name="Text Box 24"/>
          <p:cNvSpPr txBox="1">
            <a:spLocks noChangeArrowheads="1"/>
          </p:cNvSpPr>
          <p:nvPr/>
        </p:nvSpPr>
        <p:spPr bwMode="auto">
          <a:xfrm>
            <a:off x="3886200" y="4648200"/>
            <a:ext cx="1095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3000" b="1"/>
              <a:t>4 ore</a:t>
            </a:r>
            <a:endParaRPr lang="it-IT" sz="2400" b="1"/>
          </a:p>
        </p:txBody>
      </p:sp>
      <p:sp>
        <p:nvSpPr>
          <p:cNvPr id="173081" name="Text Box 25"/>
          <p:cNvSpPr txBox="1">
            <a:spLocks noChangeArrowheads="1"/>
          </p:cNvSpPr>
          <p:nvPr/>
        </p:nvSpPr>
        <p:spPr bwMode="auto">
          <a:xfrm>
            <a:off x="4648200" y="5562600"/>
            <a:ext cx="1095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3000" b="1"/>
              <a:t>5 ore</a:t>
            </a:r>
            <a:endParaRPr lang="it-IT" sz="2400" b="1"/>
          </a:p>
        </p:txBody>
      </p:sp>
      <p:sp>
        <p:nvSpPr>
          <p:cNvPr id="173082" name="Titolo 2"/>
          <p:cNvSpPr>
            <a:spLocks/>
          </p:cNvSpPr>
          <p:nvPr/>
        </p:nvSpPr>
        <p:spPr bwMode="auto">
          <a:xfrm>
            <a:off x="152400" y="26035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it-IT" sz="3600" b="1"/>
              <a:t>Quanto tempo ci vuole perché l’alcol venga eliminato?</a:t>
            </a:r>
            <a:endParaRPr lang="it-IT" sz="3600">
              <a:solidFill>
                <a:schemeClr val="bg1"/>
              </a:solidFill>
            </a:endParaRPr>
          </a:p>
        </p:txBody>
      </p:sp>
      <p:sp>
        <p:nvSpPr>
          <p:cNvPr id="173083" name="Text Box 27"/>
          <p:cNvSpPr txBox="1">
            <a:spLocks noChangeArrowheads="1"/>
          </p:cNvSpPr>
          <p:nvPr/>
        </p:nvSpPr>
        <p:spPr bwMode="auto">
          <a:xfrm>
            <a:off x="3276600" y="1600200"/>
            <a:ext cx="2487613" cy="457200"/>
          </a:xfrm>
          <a:prstGeom prst="rect">
            <a:avLst/>
          </a:prstGeom>
          <a:solidFill>
            <a:srgbClr val="FF00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b="1"/>
              <a:t>Indicativamente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3" name="Titolo 2"/>
          <p:cNvSpPr>
            <a:spLocks/>
          </p:cNvSpPr>
          <p:nvPr/>
        </p:nvSpPr>
        <p:spPr bwMode="auto">
          <a:xfrm>
            <a:off x="152400" y="26035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it-IT" sz="4400" b="1"/>
              <a:t>La tolleranza</a:t>
            </a:r>
            <a:endParaRPr lang="it-IT" sz="3600">
              <a:solidFill>
                <a:schemeClr val="bg1"/>
              </a:solidFill>
            </a:endParaRPr>
          </a:p>
        </p:txBody>
      </p:sp>
      <p:pic>
        <p:nvPicPr>
          <p:cNvPr id="181254" name="Picture 1030" descr="Tolleran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9144000" cy="5040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269</Words>
  <PresentationFormat>Presentazione su schermo (4:3)</PresentationFormat>
  <Paragraphs>92</Paragraphs>
  <Slides>17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8" baseType="lpstr">
      <vt:lpstr>Arial</vt:lpstr>
      <vt:lpstr>Bradley Hand ITC</vt:lpstr>
      <vt:lpstr>Comic Sans MS</vt:lpstr>
      <vt:lpstr>Times New Roman</vt:lpstr>
      <vt:lpstr>Wingdings</vt:lpstr>
      <vt:lpstr>Calibri</vt:lpstr>
      <vt:lpstr>Andy</vt:lpstr>
      <vt:lpstr>Goudy Stout</vt:lpstr>
      <vt:lpstr>SimSun</vt:lpstr>
      <vt:lpstr>Palatino Linotype</vt:lpstr>
      <vt:lpstr>Struttura predefinita</vt:lpstr>
      <vt:lpstr>Diapositiva 1</vt:lpstr>
      <vt:lpstr>Diapositiva 2</vt:lpstr>
      <vt:lpstr>Diapositiva 3</vt:lpstr>
      <vt:lpstr>Diapositiva 4</vt:lpstr>
      <vt:lpstr>Metabolismo dell’alcol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Company>Paolo Bello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Fabio Soppelsa</dc:creator>
  <cp:lastModifiedBy>fabio.soppelsa</cp:lastModifiedBy>
  <cp:revision>33</cp:revision>
  <dcterms:modified xsi:type="dcterms:W3CDTF">2019-01-31T11:37:29Z</dcterms:modified>
</cp:coreProperties>
</file>